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7" r:id="rId4"/>
    <p:sldId id="272" r:id="rId5"/>
    <p:sldId id="298" r:id="rId6"/>
    <p:sldId id="284" r:id="rId7"/>
    <p:sldId id="304" r:id="rId8"/>
    <p:sldId id="297" r:id="rId9"/>
    <p:sldId id="296" r:id="rId10"/>
    <p:sldId id="287" r:id="rId11"/>
    <p:sldId id="293" r:id="rId12"/>
    <p:sldId id="288" r:id="rId13"/>
    <p:sldId id="289" r:id="rId14"/>
    <p:sldId id="295" r:id="rId15"/>
    <p:sldId id="301" r:id="rId16"/>
    <p:sldId id="291" r:id="rId17"/>
    <p:sldId id="30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116"/>
    <p:restoredTop sz="94635"/>
  </p:normalViewPr>
  <p:slideViewPr>
    <p:cSldViewPr snapToGrid="0">
      <p:cViewPr varScale="1">
        <p:scale>
          <a:sx n="120" d="100"/>
          <a:sy n="120" d="100"/>
        </p:scale>
        <p:origin x="7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59EB7-5AE8-2925-9971-DB349029BE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5B82DE-5752-7B9A-16CF-23AA018B68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7E8D5D-CC0A-89B6-9180-901AF4DAA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303B-E601-AF47-8CED-214426A93071}" type="datetimeFigureOut">
              <a:rPr lang="en-US" smtClean="0"/>
              <a:t>11/6/25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F6880B-9284-EBF6-2074-F6486FBE0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DE1D0B-B2F5-D13B-BC93-31970AA02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52324-31F9-384D-8226-5552D2A83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031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C3B85-289B-D188-61F0-03294992A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A87307-ACE1-5D8B-947E-8538800300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5836FA-1C01-CCB7-CC74-D356696E7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303B-E601-AF47-8CED-214426A93071}" type="datetimeFigureOut">
              <a:rPr lang="en-US" smtClean="0"/>
              <a:t>11/6/25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2058C4-A7E0-1D66-2094-7B1460817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09C177-D1B1-B5BE-27F3-F61AAB046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52324-31F9-384D-8226-5552D2A83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712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88C748-73A4-C0C0-F42A-2916A7E3DD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694AF9-383A-0C03-4D6B-A6FF03D8EB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D3FB3F-B0A5-65FC-17F0-2ECA81B55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303B-E601-AF47-8CED-214426A93071}" type="datetimeFigureOut">
              <a:rPr lang="en-US" smtClean="0"/>
              <a:t>11/6/25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CCDB76-C51D-7813-1F70-751337340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F0C99D-9582-A843-912D-A58B00914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52324-31F9-384D-8226-5552D2A83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10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A6430-B29F-39BD-B2DE-7B3921D4A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BAC8B-9732-491F-2F87-6B64C1278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6E19B-F651-47B3-ED2F-BEC84C5E3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303B-E601-AF47-8CED-214426A93071}" type="datetimeFigureOut">
              <a:rPr lang="en-US" smtClean="0"/>
              <a:t>11/6/25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7DFB5C-5E50-DD2E-36CF-E1F61437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A6B4FE-078A-0FBC-C2FC-C006C4FB1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52324-31F9-384D-8226-5552D2A83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509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AB0C0-B4C2-18B8-E649-1533F7F64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38AAD6-FDDB-098D-2DC9-D05E07712E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9686A2-C548-E092-3685-9734C46DA6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303B-E601-AF47-8CED-214426A93071}" type="datetimeFigureOut">
              <a:rPr lang="en-US" smtClean="0"/>
              <a:t>11/6/25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0078B9-62D6-E4D4-7E4C-529A4AB3B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D7BE1-68D1-9451-F96B-E303BEC52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52324-31F9-384D-8226-5552D2A83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321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4A42C-907A-BC0A-3010-8FD81D004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7D690-24BB-0D81-6033-3DCF5634EB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E43199-2FE6-9C9A-2822-704C33B215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3DC4D5-4EF7-D7B6-91CF-CDCB58F31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303B-E601-AF47-8CED-214426A93071}" type="datetimeFigureOut">
              <a:rPr lang="en-US" smtClean="0"/>
              <a:t>11/6/25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5CB2A9-B339-CDF2-BF78-E90CC5E57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5DEBC3-0D4F-6417-10D9-91FE84E20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52324-31F9-384D-8226-5552D2A83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356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56D3ED-1AB8-460C-6EB2-6F2AFD262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6B2B4-3166-7972-8AE6-A6DBEF9440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165E30-1FD8-902F-1AFB-96035DB6C3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2923D1-544F-A071-B0E1-499AF34FDA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D927CF-1AE3-5AE0-A660-11ABC2E9F2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6C2D3F-CCA7-1578-0302-D2FBCD3C1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303B-E601-AF47-8CED-214426A93071}" type="datetimeFigureOut">
              <a:rPr lang="en-US" smtClean="0"/>
              <a:t>11/6/25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FBCAD1-10AF-0E2A-1198-C95FD88D6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3EB6B70-ECB5-1F7D-3BC2-50E51BA12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52324-31F9-384D-8226-5552D2A83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51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D88B8-C1B6-753B-3C17-21942C2C9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852AE7-AA69-84D7-36AD-FFC350B5F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303B-E601-AF47-8CED-214426A93071}" type="datetimeFigureOut">
              <a:rPr lang="en-US" smtClean="0"/>
              <a:t>11/6/25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103E0C-9834-228D-877D-6101EECE3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AA9BEE-0C69-D2DE-78D3-13BD939E00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52324-31F9-384D-8226-5552D2A83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199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D09926-D70D-7A5B-D432-327FCB610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303B-E601-AF47-8CED-214426A93071}" type="datetimeFigureOut">
              <a:rPr lang="en-US" smtClean="0"/>
              <a:t>11/6/25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BC2F7E-58B4-31D1-1D48-9CDEDDC76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4B2EB9-7A08-BC3D-3F69-E205353F8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52324-31F9-384D-8226-5552D2A83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824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8296F-E1D9-8999-7350-B89F455E5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83005-0233-0F7F-20CF-22EE532663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88F1E8-2139-14A0-E112-778C0549B8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FD4AB9-DC44-EB7F-43DB-405684B14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303B-E601-AF47-8CED-214426A93071}" type="datetimeFigureOut">
              <a:rPr lang="en-US" smtClean="0"/>
              <a:t>11/6/25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A4233B-FC80-0CFA-8D03-ACAE19C5F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576098-30B5-EC94-1F9E-5FA820FA8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52324-31F9-384D-8226-5552D2A83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470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41D07-B894-523F-1614-10E2BC0A1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260001-600F-EF6B-E934-88D0D87919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2320DE-D890-FDB8-24B0-FAF4756FED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047191-835C-44D3-6204-A81A35647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303B-E601-AF47-8CED-214426A93071}" type="datetimeFigureOut">
              <a:rPr lang="en-US" smtClean="0"/>
              <a:t>11/6/25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BFE90D-E0CA-8D2B-03B9-B3B93B8F5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BE7C4F-73D9-D481-4133-C5D8253B0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E52324-31F9-384D-8226-5552D2A83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206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1B3579-7562-4926-4420-1C03903CD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A12D2-941E-87E8-5B37-0E1107DF84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EBDCF5-DFE9-AF46-A9D0-7A98EF95EC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EA303B-E601-AF47-8CED-214426A93071}" type="datetimeFigureOut">
              <a:rPr lang="en-US" smtClean="0"/>
              <a:t>11/6/25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764E2-D18E-D9C9-5F00-74F8DEFB9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D01E8-928E-F9E7-9794-B898D8256E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E52324-31F9-384D-8226-5552D2A830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497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python.langchain.com/docs/introduction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D2190-ACC7-A83F-69E3-FBAE0BB28E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IN" b="1" dirty="0"/>
              <a:t>Introduction to </a:t>
            </a:r>
            <a:r>
              <a:rPr lang="en-IN" b="1" dirty="0" err="1"/>
              <a:t>LangChain</a:t>
            </a:r>
            <a:r>
              <a:rPr lang="en-IN" b="1" dirty="0"/>
              <a:t> AI Agents for  Building Intelligent AI Applications</a:t>
            </a:r>
            <a:endParaRPr 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0375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CCDB9-54EE-DE80-18F7-8A051C0C3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b="1" dirty="0">
                <a:latin typeface="Inter"/>
              </a:rPr>
              <a:t>A</a:t>
            </a:r>
            <a:r>
              <a:rPr lang="en-US" b="1" dirty="0">
                <a:latin typeface="Inter"/>
              </a:rPr>
              <a:t>rchitecture</a:t>
            </a:r>
            <a:br>
              <a:rPr lang="en-US" b="1" dirty="0">
                <a:latin typeface="Inter"/>
              </a:rPr>
            </a:br>
            <a:r>
              <a:rPr lang="en-US" sz="2000" dirty="0"/>
              <a:t>User Input → Prompt → Agent → Tool Invocation → API Response → Output Parser → Final Response</a:t>
            </a:r>
            <a:br>
              <a:rPr lang="en-US" sz="2000" dirty="0"/>
            </a:br>
            <a:endParaRPr lang="en-US" sz="2000" b="1" dirty="0">
              <a:latin typeface="Inter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534DEB-4F49-37BD-77ED-DC33D7D11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4340" y="1828800"/>
            <a:ext cx="5406327" cy="4082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953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684EA50E-F543-15C3-C770-B19C32CC15B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202580" y="450113"/>
            <a:ext cx="11517351" cy="41242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effectLst/>
                <a:latin typeface="Inter"/>
              </a:rPr>
              <a:t>Agents and Decision Making: The LLM as a Controller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200" b="1" i="0" u="none" strike="noStrike" cap="none" normalizeH="0" baseline="0" dirty="0">
                <a:ln>
                  <a:noFill/>
                </a:ln>
                <a:effectLst/>
                <a:latin typeface="Inter"/>
              </a:rPr>
              <a:t>Architecture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Inter"/>
              </a:rPr>
              <a:t>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Inter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DM Mono" panose="020B0509040201040103" pitchFamily="49" charset="77"/>
              </a:rPr>
              <a:t>Agent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effectLst/>
                <a:latin typeface="Inter"/>
              </a:rPr>
              <a:t>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effectLst/>
                <a:latin typeface="Inter"/>
              </a:rPr>
              <a:t> </a:t>
            </a:r>
            <a:r>
              <a:rPr lang="en-US" altLang="en-US" sz="1800" dirty="0">
                <a:latin typeface="Inter"/>
              </a:rPr>
              <a:t>Comprises an LLM (brain), a set of Tools (actions), and a </a:t>
            </a:r>
            <a:r>
              <a:rPr lang="en-US" altLang="en-US" sz="1800" dirty="0" err="1">
                <a:latin typeface="Inter"/>
              </a:rPr>
              <a:t>AgentType</a:t>
            </a:r>
            <a:r>
              <a:rPr lang="en-US" altLang="en-US" sz="1800" dirty="0">
                <a:latin typeface="Inter"/>
              </a:rPr>
              <a:t> (the reasoning loop, e.g., </a:t>
            </a:r>
            <a:r>
              <a:rPr lang="en-US" altLang="en-US" sz="1800" dirty="0" err="1">
                <a:latin typeface="Inter"/>
              </a:rPr>
              <a:t>ReAct</a:t>
            </a:r>
            <a:r>
              <a:rPr lang="en-US" altLang="en-US" sz="1800" dirty="0">
                <a:latin typeface="Inter"/>
              </a:rPr>
              <a:t>)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1800" b="1" dirty="0">
                <a:latin typeface="DM Mono" panose="020B0509040201040103" pitchFamily="49" charset="77"/>
              </a:rPr>
              <a:t>2.AgentExecutor</a:t>
            </a:r>
            <a:r>
              <a:rPr lang="en-US" altLang="en-US" sz="1800" dirty="0">
                <a:latin typeface="Inter"/>
              </a:rPr>
              <a:t>: The runtime that orchestrates the agent's cycle: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b="1" dirty="0">
                <a:latin typeface="Inter"/>
              </a:rPr>
              <a:t>Thought</a:t>
            </a:r>
            <a:endParaRPr lang="en-US" altLang="en-US" dirty="0">
              <a:latin typeface="Inter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b="1" dirty="0">
                <a:latin typeface="Inter"/>
              </a:rPr>
              <a:t>Action</a:t>
            </a:r>
            <a:endParaRPr lang="en-US" altLang="en-US" dirty="0">
              <a:latin typeface="Inter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b="1" dirty="0">
                <a:latin typeface="Inter"/>
              </a:rPr>
              <a:t>Observation</a:t>
            </a:r>
            <a:endParaRPr lang="en-US" altLang="en-US" dirty="0">
              <a:latin typeface="Inter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b="1" dirty="0">
                <a:latin typeface="Inter"/>
              </a:rPr>
              <a:t>Loop</a:t>
            </a: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dirty="0">
              <a:latin typeface="Inter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200" b="1" dirty="0">
                <a:latin typeface="Inter"/>
              </a:rPr>
              <a:t>Routing</a:t>
            </a:r>
            <a:r>
              <a:rPr lang="en-US" altLang="en-US" sz="1800" dirty="0">
                <a:latin typeface="Inter"/>
              </a:rPr>
              <a:t>: The LLM's primary role in an Agent is to route the query to the appropriate tool. Its prompt guides it to reason about tool descriptions.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sz="1800" dirty="0">
              <a:latin typeface="Inter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2200" b="1" dirty="0">
                <a:latin typeface="Inter"/>
              </a:rPr>
              <a:t>Fallback</a:t>
            </a:r>
            <a:r>
              <a:rPr lang="en-US" altLang="en-US" sz="1800" dirty="0">
                <a:latin typeface="Inter"/>
              </a:rPr>
              <a:t> </a:t>
            </a:r>
            <a:r>
              <a:rPr lang="en-US" altLang="en-US" sz="2200" b="1" dirty="0">
                <a:latin typeface="Inter"/>
              </a:rPr>
              <a:t>Logic</a:t>
            </a:r>
            <a:r>
              <a:rPr lang="en-US" altLang="en-US" sz="1800" dirty="0">
                <a:latin typeface="Inter"/>
              </a:rPr>
              <a:t>: Can be built into the agent's reasoning prompt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89928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61E18-32F1-02D1-9574-8D4812509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152" y="-136680"/>
            <a:ext cx="10515600" cy="1325563"/>
          </a:xfrm>
        </p:spPr>
        <p:txBody>
          <a:bodyPr/>
          <a:lstStyle/>
          <a:p>
            <a:r>
              <a:rPr lang="en-US" altLang="en-US" b="1" dirty="0">
                <a:latin typeface="Inter"/>
              </a:rPr>
              <a:t>M</a:t>
            </a:r>
            <a:r>
              <a:rPr lang="en-US" b="1" dirty="0">
                <a:latin typeface="Inter"/>
              </a:rPr>
              <a:t>emory in </a:t>
            </a:r>
            <a:r>
              <a:rPr lang="en-US" b="1" dirty="0" err="1">
                <a:latin typeface="Inter"/>
              </a:rPr>
              <a:t>langchain</a:t>
            </a:r>
            <a:endParaRPr lang="en-US" b="1" dirty="0">
              <a:latin typeface="Inter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CFC8B8-0B08-F4CE-490D-C27FBFA2A481}"/>
              </a:ext>
            </a:extLst>
          </p:cNvPr>
          <p:cNvSpPr txBox="1"/>
          <p:nvPr/>
        </p:nvSpPr>
        <p:spPr>
          <a:xfrm>
            <a:off x="512956" y="876350"/>
            <a:ext cx="11095464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Memory lets an LLM keep track of the conversation and past context across turns, enabling smooth, connected interactions. </a:t>
            </a:r>
          </a:p>
          <a:p>
            <a:endParaRPr lang="en-IN" altLang="en-US" b="1" dirty="0">
              <a:latin typeface="Inter"/>
            </a:endParaRPr>
          </a:p>
          <a:p>
            <a:r>
              <a:rPr lang="en-US" altLang="en-US" sz="2200" b="1" dirty="0">
                <a:latin typeface="Inter"/>
              </a:rPr>
              <a:t>Implementing Context-Awareness in Apps:</a:t>
            </a:r>
            <a:endParaRPr lang="en-US" altLang="en-US" sz="22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b="1" dirty="0">
                <a:latin typeface="Inter"/>
              </a:rPr>
              <a:t>Architecture:</a:t>
            </a:r>
            <a:endParaRPr lang="en-US" altLang="en-US" dirty="0">
              <a:latin typeface="Inter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lang="en-US" altLang="en-US" dirty="0"/>
              <a:t> A Memory object is initialized and passed into a Chain or Agent.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AutoNum type="arabicPeriod" startAt="2"/>
            </a:pPr>
            <a:r>
              <a:rPr lang="en-US" altLang="en-US" dirty="0"/>
              <a:t> The Memory automatically manages adding new messages and retrieving past ones.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AutoNum type="arabicPeriod" startAt="3"/>
            </a:pPr>
            <a:r>
              <a:rPr lang="en-US" altLang="en-US" dirty="0"/>
              <a:t> </a:t>
            </a:r>
            <a:r>
              <a:rPr lang="en-US" altLang="en-US" dirty="0" err="1"/>
              <a:t>PromptTemplates</a:t>
            </a:r>
            <a:r>
              <a:rPr lang="en-US" altLang="en-US" dirty="0"/>
              <a:t> are designed to include a </a:t>
            </a:r>
            <a:r>
              <a:rPr lang="en-US" altLang="en-US" dirty="0" err="1"/>
              <a:t>chat_history</a:t>
            </a:r>
            <a:r>
              <a:rPr lang="en-US" altLang="en-US" dirty="0"/>
              <a:t> variable that the Memory populates.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07C54C-F04A-14E6-0A99-50F79C143B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728" y="3327090"/>
            <a:ext cx="7772400" cy="2512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6931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F99D5-696C-2189-60F2-16E998F04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034" y="-137414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Inter"/>
                <a:ea typeface="+mn-ea"/>
                <a:cs typeface="+mn-cs"/>
              </a:rPr>
              <a:t>Difference between chain &amp; Agents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2CBF7D8-0D6F-A01D-1F43-7A304DFCB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232" y="2291764"/>
            <a:ext cx="8205438" cy="406745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5461387-E634-CCA9-5E72-A164F8AD7E32}"/>
              </a:ext>
            </a:extLst>
          </p:cNvPr>
          <p:cNvSpPr txBox="1"/>
          <p:nvPr/>
        </p:nvSpPr>
        <p:spPr>
          <a:xfrm>
            <a:off x="458239" y="966201"/>
            <a:ext cx="107051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Chains</a:t>
            </a:r>
            <a:r>
              <a:rPr lang="en-US" dirty="0"/>
              <a:t>: </a:t>
            </a:r>
            <a:r>
              <a:rPr lang="en-IN" dirty="0"/>
              <a:t>It is used to build pipeline in LLMs.</a:t>
            </a:r>
            <a:r>
              <a:rPr lang="en-US" dirty="0"/>
              <a:t> Chains are more predictable and easier to debug, but less adaptable when input or requirements change.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Agents</a:t>
            </a:r>
            <a:r>
              <a:rPr lang="en-US" dirty="0"/>
              <a:t>: </a:t>
            </a:r>
            <a:r>
              <a:rPr lang="en-US" altLang="en-US" dirty="0">
                <a:solidFill>
                  <a:srgbClr val="242424"/>
                </a:solidFill>
                <a:latin typeface="source-serif-pro"/>
              </a:rPr>
              <a:t>It has reasoning capabilities and access to Tools which helps AI Agents to do a task</a:t>
            </a:r>
            <a:endParaRPr lang="en-US" altLang="en-US" sz="1000" dirty="0"/>
          </a:p>
        </p:txBody>
      </p:sp>
    </p:spTree>
    <p:extLst>
      <p:ext uri="{BB962C8B-B14F-4D97-AF65-F5344CB8AC3E}">
        <p14:creationId xmlns:p14="http://schemas.microsoft.com/office/powerpoint/2010/main" val="1108170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8D6252AB-A0CC-DEF5-344A-86914B9DE58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80787" y="324712"/>
            <a:ext cx="11830426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4000" b="1" i="0" u="none" strike="noStrike" cap="none" normalizeH="0" baseline="0" dirty="0">
                <a:ln>
                  <a:noFill/>
                </a:ln>
                <a:effectLst/>
                <a:latin typeface="Inter"/>
              </a:rPr>
              <a:t>Debugging and Error Handling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IN" sz="1800" dirty="0" err="1">
                <a:latin typeface="Inter"/>
              </a:rPr>
              <a:t>Toolcall</a:t>
            </a:r>
            <a:r>
              <a:rPr lang="en-IN" sz="1800" dirty="0">
                <a:latin typeface="Inter"/>
              </a:rPr>
              <a:t> can encounter issues due to tool misuse by the LLM or misaligned input expectations.</a:t>
            </a:r>
            <a:r>
              <a:rPr lang="en-US" altLang="en-US" sz="1800" dirty="0">
                <a:latin typeface="Inter"/>
              </a:rPr>
              <a:t>.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US" altLang="en-US" sz="2400" b="1" dirty="0">
                <a:latin typeface="Inter"/>
              </a:rPr>
              <a:t>Why </a:t>
            </a:r>
            <a:r>
              <a:rPr lang="en-US" altLang="en-US" sz="2400" b="1" dirty="0" err="1">
                <a:latin typeface="Inter"/>
              </a:rPr>
              <a:t>Toolcalling</a:t>
            </a:r>
            <a:r>
              <a:rPr lang="en-US" altLang="en-US" sz="2400" b="1" dirty="0">
                <a:latin typeface="Inter"/>
              </a:rPr>
              <a:t> errors occur: </a:t>
            </a:r>
            <a:r>
              <a:rPr lang="en-IN" sz="1800" dirty="0">
                <a:latin typeface="Inter"/>
              </a:rPr>
              <a:t>Call </a:t>
            </a:r>
            <a:r>
              <a:rPr lang="en-IN" sz="1800" dirty="0" err="1">
                <a:latin typeface="Inter"/>
              </a:rPr>
              <a:t>Nonexistent</a:t>
            </a:r>
            <a:r>
              <a:rPr lang="en-IN" sz="1800" dirty="0">
                <a:latin typeface="Inter"/>
              </a:rPr>
              <a:t> Tools, Misuse Arguments, Lack Context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en-US" sz="2400" b="1" dirty="0">
                <a:latin typeface="Inter"/>
              </a:rPr>
              <a:t>How to handle: 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en-US" sz="1800" dirty="0">
                <a:latin typeface="Inter"/>
              </a:rPr>
              <a:t>    1) </a:t>
            </a:r>
            <a:r>
              <a:rPr lang="en-IN" sz="1800" b="1" dirty="0">
                <a:latin typeface="Inter"/>
              </a:rPr>
              <a:t>Built-in Error Handling with </a:t>
            </a:r>
            <a:r>
              <a:rPr lang="en-IN" sz="1800" b="1" dirty="0" err="1">
                <a:latin typeface="Inter"/>
              </a:rPr>
              <a:t>ToolNode</a:t>
            </a:r>
            <a:r>
              <a:rPr lang="en-IN" sz="1800" dirty="0" err="1">
                <a:latin typeface="Inter"/>
              </a:rPr>
              <a:t>:ToolNode</a:t>
            </a:r>
            <a:r>
              <a:rPr lang="en-IN" sz="1800" dirty="0">
                <a:latin typeface="Inter"/>
              </a:rPr>
              <a:t> in </a:t>
            </a:r>
            <a:r>
              <a:rPr lang="en-IN" sz="1800" dirty="0" err="1">
                <a:latin typeface="Inter"/>
              </a:rPr>
              <a:t>LangGraph</a:t>
            </a:r>
            <a:r>
              <a:rPr lang="en-IN" sz="1800" dirty="0">
                <a:latin typeface="Inter"/>
              </a:rPr>
              <a:t> automatically captures tool errors and reports to the model</a:t>
            </a:r>
          </a:p>
          <a:p>
            <a:pPr marL="0" lvl="0" indent="0">
              <a:lnSpc>
                <a:spcPct val="100000"/>
              </a:lnSpc>
              <a:buNone/>
            </a:pPr>
            <a:r>
              <a:rPr lang="en-US" altLang="en-US" sz="1800" dirty="0">
                <a:latin typeface="Inter"/>
              </a:rPr>
              <a:t>    2) </a:t>
            </a:r>
            <a:r>
              <a:rPr lang="en-US" altLang="en-US" sz="1800" b="1" dirty="0">
                <a:latin typeface="Inter"/>
              </a:rPr>
              <a:t>Enhancing Error Handling with Custom Logic: </a:t>
            </a:r>
            <a:r>
              <a:rPr lang="en-IN" sz="1800" dirty="0">
                <a:latin typeface="Inter"/>
              </a:rPr>
              <a:t>Default error handling might not always be sufficient. Custom fallback 	strategies can be implemented to improve the agent’s robustness.</a:t>
            </a:r>
            <a:endParaRPr lang="en-US" altLang="en-US" sz="1800" dirty="0">
              <a:latin typeface="Inter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8CA622-7BA5-C8A4-CADD-4EB3DA4530CA}"/>
              </a:ext>
            </a:extLst>
          </p:cNvPr>
          <p:cNvSpPr txBox="1"/>
          <p:nvPr/>
        </p:nvSpPr>
        <p:spPr>
          <a:xfrm>
            <a:off x="180787" y="3148432"/>
            <a:ext cx="1144878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000" b="1" dirty="0">
                <a:latin typeface="Inter"/>
              </a:rPr>
              <a:t>Monitoring Interactions: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Inter"/>
              </a:rPr>
              <a:t>Callbacks</a:t>
            </a:r>
            <a:r>
              <a:rPr lang="en-US" altLang="en-US" dirty="0">
                <a:latin typeface="Inter"/>
              </a:rPr>
              <a:t>: </a:t>
            </a:r>
            <a:r>
              <a:rPr lang="en-US" altLang="en-US" dirty="0" err="1">
                <a:latin typeface="Inter"/>
              </a:rPr>
              <a:t>LangChain</a:t>
            </a:r>
            <a:r>
              <a:rPr lang="en-US" altLang="en-US" dirty="0">
                <a:latin typeface="Inter"/>
              </a:rPr>
              <a:t> provides a callback system that allows you to hook into various events (</a:t>
            </a:r>
            <a:r>
              <a:rPr lang="en-US" altLang="en-US" dirty="0" err="1">
                <a:latin typeface="Inter"/>
              </a:rPr>
              <a:t>on_llm_start</a:t>
            </a:r>
            <a:r>
              <a:rPr lang="en-US" altLang="en-US" dirty="0">
                <a:latin typeface="Inter"/>
              </a:rPr>
              <a:t>, </a:t>
            </a:r>
            <a:r>
              <a:rPr lang="en-US" altLang="en-US" dirty="0" err="1">
                <a:latin typeface="Inter"/>
              </a:rPr>
              <a:t>on_tool_end</a:t>
            </a:r>
            <a:r>
              <a:rPr lang="en-US" altLang="en-US" dirty="0">
                <a:latin typeface="Inter"/>
              </a:rPr>
              <a:t>, </a:t>
            </a:r>
            <a:r>
              <a:rPr lang="en-US" altLang="en-US" dirty="0" err="1">
                <a:latin typeface="Inter"/>
              </a:rPr>
              <a:t>on_chain_error</a:t>
            </a:r>
            <a:r>
              <a:rPr lang="en-US" altLang="en-US" dirty="0">
                <a:latin typeface="Inter"/>
              </a:rPr>
              <a:t>, etc.).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Inter"/>
              </a:rPr>
              <a:t>Logging</a:t>
            </a:r>
            <a:r>
              <a:rPr lang="en-US" altLang="en-US" dirty="0">
                <a:latin typeface="Inter"/>
              </a:rPr>
              <a:t>: Using standard Python logging to record intermediate steps, inputs, outputs, and tool calls.</a:t>
            </a: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Inter"/>
              </a:rPr>
              <a:t>Tracing</a:t>
            </a:r>
            <a:r>
              <a:rPr lang="en-US" altLang="en-US" dirty="0">
                <a:latin typeface="Inter"/>
              </a:rPr>
              <a:t> </a:t>
            </a:r>
            <a:r>
              <a:rPr lang="en-US" altLang="en-US" b="1" dirty="0">
                <a:latin typeface="Inter"/>
              </a:rPr>
              <a:t>Tools</a:t>
            </a:r>
            <a:r>
              <a:rPr lang="en-US" altLang="en-US" dirty="0">
                <a:latin typeface="Inter"/>
              </a:rPr>
              <a:t>: Integrations with tools like </a:t>
            </a:r>
            <a:r>
              <a:rPr lang="en-US" altLang="en-US" dirty="0" err="1">
                <a:latin typeface="Inter"/>
              </a:rPr>
              <a:t>LangSmith</a:t>
            </a:r>
            <a:endParaRPr lang="en-US" altLang="en-US" dirty="0">
              <a:latin typeface="Inter"/>
            </a:endParaRPr>
          </a:p>
          <a:p>
            <a:pPr marL="285750" lvl="0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b="1" dirty="0">
                <a:latin typeface="Inter"/>
              </a:rPr>
              <a:t>Handling</a:t>
            </a:r>
            <a:r>
              <a:rPr lang="en-US" altLang="en-US" dirty="0">
                <a:latin typeface="Inter"/>
              </a:rPr>
              <a:t> </a:t>
            </a:r>
            <a:r>
              <a:rPr lang="en-US" altLang="en-US" b="1" dirty="0">
                <a:latin typeface="Inter"/>
              </a:rPr>
              <a:t>Failures and Retries</a:t>
            </a:r>
            <a:r>
              <a:rPr lang="en-US" altLang="en-US" dirty="0">
                <a:latin typeface="Inter"/>
              </a:rPr>
              <a:t>: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Inter"/>
              </a:rPr>
              <a:t>Tool-level Retries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Inter"/>
              </a:rPr>
              <a:t>Agent-level Fallbacks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Inter"/>
              </a:rPr>
              <a:t>Try/Except Blocks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altLang="en-US" dirty="0">
                <a:latin typeface="Inter"/>
              </a:rPr>
              <a:t>Circuit Breakers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865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CCD5C0-5123-EBEE-F5C8-E27F0B7A0B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DEC9BDD8-0BDF-247D-8CDF-AC5446E4518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07906" y="224392"/>
            <a:ext cx="11351942" cy="555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>
              <a:buNone/>
            </a:pPr>
            <a:r>
              <a:rPr lang="en-US" sz="4000" dirty="0"/>
              <a:t>🔁 Fallback Mechanisms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60D0EA-66F4-56AF-8E3E-F4DF9C1EA33E}"/>
              </a:ext>
            </a:extLst>
          </p:cNvPr>
          <p:cNvSpPr txBox="1"/>
          <p:nvPr/>
        </p:nvSpPr>
        <p:spPr>
          <a:xfrm>
            <a:off x="412594" y="889843"/>
            <a:ext cx="1157356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 err="1"/>
              <a:t>ToolNode</a:t>
            </a:r>
            <a:r>
              <a:rPr lang="en-US" dirty="0"/>
              <a:t> supports fallbacks in two main ways:</a:t>
            </a:r>
          </a:p>
          <a:p>
            <a:r>
              <a:rPr lang="en-US" dirty="0"/>
              <a:t>1. Multiple Tool Candidates</a:t>
            </a:r>
          </a:p>
          <a:p>
            <a:r>
              <a:rPr lang="en-US" dirty="0"/>
              <a:t>•  If you register multiple tools under a </a:t>
            </a:r>
            <a:r>
              <a:rPr lang="en-US" dirty="0" err="1"/>
              <a:t>ToolNode</a:t>
            </a:r>
            <a:r>
              <a:rPr lang="en-US" dirty="0"/>
              <a:t>, it can try alternatives if the first one fails.</a:t>
            </a:r>
          </a:p>
          <a:p>
            <a:r>
              <a:rPr lang="en-US" dirty="0"/>
              <a:t>•  Example: If </a:t>
            </a:r>
            <a:r>
              <a:rPr lang="en-US" dirty="0" err="1"/>
              <a:t>search_weather_api</a:t>
            </a:r>
            <a:r>
              <a:rPr lang="en-US" dirty="0"/>
              <a:t> fails, fallback to </a:t>
            </a:r>
            <a:r>
              <a:rPr lang="en-US" dirty="0" err="1"/>
              <a:t>backup_weather_api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2. Retry Logic</a:t>
            </a:r>
          </a:p>
          <a:p>
            <a:r>
              <a:rPr lang="en-US" dirty="0"/>
              <a:t>•  You can implement retry strategies using </a:t>
            </a:r>
            <a:r>
              <a:rPr lang="en-US" dirty="0" err="1"/>
              <a:t>LangGraph’s</a:t>
            </a:r>
            <a:r>
              <a:rPr lang="en-US" dirty="0"/>
              <a:t> control flow.</a:t>
            </a:r>
          </a:p>
          <a:p>
            <a:r>
              <a:rPr lang="en-US" dirty="0"/>
              <a:t>•  </a:t>
            </a:r>
            <a:r>
              <a:rPr lang="en-US" dirty="0" err="1"/>
              <a:t>ToolNode</a:t>
            </a:r>
            <a:r>
              <a:rPr lang="en-US" dirty="0"/>
              <a:t> makes it easy to plug this in without rewriting tool logic.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If </a:t>
            </a:r>
            <a:r>
              <a:rPr lang="en-US" dirty="0" err="1">
                <a:solidFill>
                  <a:schemeClr val="accent2"/>
                </a:solidFill>
              </a:rPr>
              <a:t>primary_weather_tool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/>
              <a:t>fails (e.g., API down), </a:t>
            </a:r>
            <a:r>
              <a:rPr lang="en-US" dirty="0" err="1"/>
              <a:t>ToolNode</a:t>
            </a:r>
            <a:r>
              <a:rPr lang="en-US" dirty="0"/>
              <a:t> can automatically try </a:t>
            </a:r>
            <a:r>
              <a:rPr lang="en-US" dirty="0" err="1">
                <a:solidFill>
                  <a:schemeClr val="accent4"/>
                </a:solidFill>
              </a:rPr>
              <a:t>backup_weather_tool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r>
              <a:rPr lang="en-US" dirty="0"/>
              <a:t>or return a structured error that the agent can handle.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234B4A-2CA1-D322-F6C2-B71DD8F2D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842" y="3730237"/>
            <a:ext cx="6569466" cy="1287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9733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AAB357-09C6-9CCE-8F02-F87B709589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1C70DC-8D85-2377-0F5A-0D5D129F8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269" y="-228103"/>
            <a:ext cx="10515600" cy="1325563"/>
          </a:xfrm>
        </p:spPr>
        <p:txBody>
          <a:bodyPr/>
          <a:lstStyle/>
          <a:p>
            <a:r>
              <a:rPr lang="en-US" b="1" dirty="0">
                <a:latin typeface="InaiMathi" pitchFamily="2" charset="0"/>
                <a:cs typeface="InaiMathi" pitchFamily="2" charset="0"/>
              </a:rPr>
              <a:t>Hands 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0F84E-5533-3B8C-1F04-84F54D524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6259"/>
            <a:ext cx="10515600" cy="4351338"/>
          </a:xfrm>
        </p:spPr>
        <p:txBody>
          <a:bodyPr>
            <a:normAutofit/>
          </a:bodyPr>
          <a:lstStyle/>
          <a:p>
            <a:r>
              <a:rPr lang="en-IN" b="1" dirty="0"/>
              <a:t>Create an Agent with Tool Selection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0789F2-3245-574E-18E4-BB449AE2B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0222" y="1322607"/>
            <a:ext cx="6727798" cy="543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610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271733-298B-0153-FA87-45CB4E0E68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40B2A-0BAA-7849-37F2-4B35967A2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269" y="-228103"/>
            <a:ext cx="10515600" cy="1325563"/>
          </a:xfrm>
        </p:spPr>
        <p:txBody>
          <a:bodyPr/>
          <a:lstStyle/>
          <a:p>
            <a:r>
              <a:rPr lang="en-US" b="1" dirty="0">
                <a:latin typeface="InaiMathi" pitchFamily="2" charset="0"/>
                <a:cs typeface="InaiMathi" pitchFamily="2" charset="0"/>
              </a:rPr>
              <a:t>Hands 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E72C4-8048-0445-8480-87B9F9F41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6259"/>
            <a:ext cx="10515600" cy="4351338"/>
          </a:xfrm>
        </p:spPr>
        <p:txBody>
          <a:bodyPr>
            <a:normAutofit/>
          </a:bodyPr>
          <a:lstStyle/>
          <a:p>
            <a:r>
              <a:rPr lang="en-US" b="1" dirty="0"/>
              <a:t>Create a chatbot with memory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F166EB-7AC2-2B2A-09A7-98BC7C9E1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651" y="1183028"/>
            <a:ext cx="6653519" cy="5509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370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C526B-447D-6B66-4F06-7AC8DF1EF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en-US" b="1" dirty="0">
                <a:latin typeface="Inter"/>
              </a:rPr>
              <a:t>Course Objectives</a:t>
            </a:r>
            <a:endParaRPr lang="en-US" altLang="en-US" b="1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D2F9E90-24A4-4E16-DEF9-E3D2D2A3A7A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89345" y="1613118"/>
            <a:ext cx="11123428" cy="3631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300" b="0" i="0" u="none" strike="noStrike" cap="none" normalizeH="0" baseline="0" dirty="0">
                <a:ln>
                  <a:noFill/>
                </a:ln>
                <a:effectLst/>
                <a:latin typeface="Inter"/>
              </a:rPr>
              <a:t>Understand </a:t>
            </a:r>
            <a:r>
              <a:rPr kumimoji="0" lang="en-US" altLang="en-US" sz="2300" b="0" i="0" u="none" strike="noStrike" cap="none" normalizeH="0" baseline="0" dirty="0" err="1">
                <a:ln>
                  <a:noFill/>
                </a:ln>
                <a:effectLst/>
                <a:latin typeface="Inter"/>
              </a:rPr>
              <a:t>LangChain's</a:t>
            </a:r>
            <a:r>
              <a:rPr kumimoji="0" lang="en-US" altLang="en-US" sz="2300" b="0" i="0" u="none" strike="noStrike" cap="none" normalizeH="0" baseline="0" dirty="0">
                <a:ln>
                  <a:noFill/>
                </a:ln>
                <a:effectLst/>
                <a:latin typeface="Inter"/>
              </a:rPr>
              <a:t> architecture and how it enables AI workflows.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300" b="0" i="0" u="none" strike="noStrike" cap="none" normalizeH="0" baseline="0" dirty="0">
                <a:ln>
                  <a:noFill/>
                </a:ln>
                <a:effectLst/>
                <a:latin typeface="Inter"/>
              </a:rPr>
              <a:t>Build chains, prompts, memory-based applications and agents.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300" b="0" i="0" u="none" strike="noStrike" cap="none" normalizeH="0" baseline="0" dirty="0">
                <a:ln>
                  <a:noFill/>
                </a:ln>
                <a:effectLst/>
                <a:latin typeface="Inter"/>
              </a:rPr>
              <a:t>Learn how to integrate external tools and knowledge sources.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300" b="0" i="0" u="none" strike="noStrike" cap="none" normalizeH="0" baseline="0" dirty="0">
                <a:ln>
                  <a:noFill/>
                </a:ln>
                <a:effectLst/>
                <a:latin typeface="Inter"/>
              </a:rPr>
              <a:t>Explore Retrieval-Augmented Generation (RAG) and implement knowledge-backed applications.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300" b="0" i="0" u="none" strike="noStrike" cap="none" normalizeH="0" baseline="0" dirty="0">
                <a:ln>
                  <a:noFill/>
                </a:ln>
                <a:effectLst/>
                <a:latin typeface="Inter"/>
              </a:rPr>
              <a:t>Apply best practices for building secure, scalable and robust AI solutions.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3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83619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>
            <a:extLst>
              <a:ext uri="{FF2B5EF4-FFF2-40B4-BE49-F238E27FC236}">
                <a16:creationId xmlns:a16="http://schemas.microsoft.com/office/drawing/2014/main" id="{1F3B9204-65E6-B6F5-6DF4-12B1C663D3F1}"/>
              </a:ext>
            </a:extLst>
          </p:cNvPr>
          <p:cNvSpPr txBox="1"/>
          <p:nvPr/>
        </p:nvSpPr>
        <p:spPr>
          <a:xfrm>
            <a:off x="1362456" y="5791558"/>
            <a:ext cx="1762026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shade val="1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Refer this official documentation from </a:t>
            </a:r>
            <a:r>
              <a:rPr lang="en-US" dirty="0" err="1"/>
              <a:t>langchain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58F09A-106F-45FB-9530-48214CBEA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064" y="-72797"/>
            <a:ext cx="10515600" cy="1325563"/>
          </a:xfrm>
        </p:spPr>
        <p:txBody>
          <a:bodyPr>
            <a:normAutofit fontScale="90000"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en-US" b="1" dirty="0">
                <a:latin typeface="Inter"/>
              </a:rPr>
              <a:t>Installations and required setup to use </a:t>
            </a:r>
            <a:r>
              <a:rPr lang="en-US" altLang="en-US" b="1" dirty="0" err="1">
                <a:latin typeface="Inter"/>
              </a:rPr>
              <a:t>langchain</a:t>
            </a:r>
            <a:endParaRPr lang="en-US" altLang="en-US" b="1" dirty="0">
              <a:latin typeface="Inter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E40632E-43E2-15B9-DB5F-94A1B7412CCC}"/>
              </a:ext>
            </a:extLst>
          </p:cNvPr>
          <p:cNvSpPr/>
          <p:nvPr/>
        </p:nvSpPr>
        <p:spPr>
          <a:xfrm>
            <a:off x="183732" y="2403754"/>
            <a:ext cx="1762026" cy="13822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00"/>
                </a:solidFill>
              </a:rPr>
              <a:t>install VS Code, python and pip on your machine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51DEF4F-BF02-86BA-C9FE-F5787D91DA52}"/>
              </a:ext>
            </a:extLst>
          </p:cNvPr>
          <p:cNvCxnSpPr>
            <a:cxnSpLocks/>
            <a:stCxn id="3" idx="3"/>
          </p:cNvCxnSpPr>
          <p:nvPr/>
        </p:nvCxnSpPr>
        <p:spPr>
          <a:xfrm flipV="1">
            <a:off x="1945758" y="3094870"/>
            <a:ext cx="457200" cy="1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B0C277F-2568-AD30-67B9-69CE8266DFFE}"/>
              </a:ext>
            </a:extLst>
          </p:cNvPr>
          <p:cNvSpPr/>
          <p:nvPr/>
        </p:nvSpPr>
        <p:spPr>
          <a:xfrm>
            <a:off x="4603898" y="1833576"/>
            <a:ext cx="3932914" cy="2759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u="sng" dirty="0">
                <a:solidFill>
                  <a:srgbClr val="FFFF00"/>
                </a:solidFill>
              </a:rPr>
              <a:t>Install </a:t>
            </a:r>
            <a:r>
              <a:rPr lang="en-US" b="1" u="sng" dirty="0" err="1">
                <a:solidFill>
                  <a:srgbClr val="FFFF00"/>
                </a:solidFill>
              </a:rPr>
              <a:t>LangChain</a:t>
            </a:r>
            <a:r>
              <a:rPr lang="en-US" b="1" u="sng" dirty="0">
                <a:solidFill>
                  <a:srgbClr val="FFFF00"/>
                </a:solidFill>
              </a:rPr>
              <a:t> and its integrations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FFF00"/>
              </a:solidFill>
            </a:endParaRPr>
          </a:p>
          <a:p>
            <a:r>
              <a:rPr lang="en-US" dirty="0">
                <a:solidFill>
                  <a:srgbClr val="FFFF00"/>
                </a:solidFill>
              </a:rPr>
              <a:t>Core framework: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pip install </a:t>
            </a:r>
            <a:r>
              <a:rPr lang="en-US" dirty="0" err="1">
                <a:solidFill>
                  <a:srgbClr val="FFFF00"/>
                </a:solidFill>
              </a:rPr>
              <a:t>langchain</a:t>
            </a:r>
            <a:r>
              <a:rPr lang="en-US" dirty="0">
                <a:solidFill>
                  <a:srgbClr val="FFFF00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Integrations you’ll likely need:</a:t>
            </a:r>
          </a:p>
          <a:p>
            <a:r>
              <a:rPr lang="en-US" dirty="0">
                <a:solidFill>
                  <a:srgbClr val="FFFF00"/>
                </a:solidFill>
              </a:rPr>
              <a:t>               pip install </a:t>
            </a:r>
            <a:r>
              <a:rPr lang="en-US" dirty="0" err="1">
                <a:solidFill>
                  <a:srgbClr val="FFFF00"/>
                </a:solidFill>
              </a:rPr>
              <a:t>langchain</a:t>
            </a:r>
            <a:r>
              <a:rPr lang="en-US" dirty="0">
                <a:solidFill>
                  <a:srgbClr val="FFFF00"/>
                </a:solidFill>
              </a:rPr>
              <a:t>-community  </a:t>
            </a:r>
          </a:p>
          <a:p>
            <a:r>
              <a:rPr lang="en-US" dirty="0">
                <a:solidFill>
                  <a:srgbClr val="FFFF00"/>
                </a:solidFill>
              </a:rPr>
              <a:t>               pip install </a:t>
            </a:r>
            <a:r>
              <a:rPr lang="en-US" dirty="0" err="1">
                <a:solidFill>
                  <a:srgbClr val="FFFF00"/>
                </a:solidFill>
              </a:rPr>
              <a:t>langchain-openai</a:t>
            </a:r>
            <a:endParaRPr lang="en-US" dirty="0">
              <a:solidFill>
                <a:srgbClr val="FFFF00"/>
              </a:solidFill>
            </a:endParaRPr>
          </a:p>
          <a:p>
            <a:r>
              <a:rPr lang="en-US" dirty="0">
                <a:solidFill>
                  <a:srgbClr val="FFFF00"/>
                </a:solidFill>
              </a:rPr>
              <a:t>               pip install </a:t>
            </a:r>
            <a:r>
              <a:rPr lang="en-US" dirty="0" err="1">
                <a:solidFill>
                  <a:srgbClr val="FFFF00"/>
                </a:solidFill>
              </a:rPr>
              <a:t>langchain</a:t>
            </a:r>
            <a:r>
              <a:rPr lang="en-US" dirty="0">
                <a:solidFill>
                  <a:srgbClr val="FFFF00"/>
                </a:solidFill>
              </a:rPr>
              <a:t>-core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BF8C193-259B-EDD9-6133-EACF00E22CC3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8536812" y="3213465"/>
            <a:ext cx="543393" cy="0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ECF7743C-532D-CDD6-CFA3-FFEB12D0EF46}"/>
              </a:ext>
            </a:extLst>
          </p:cNvPr>
          <p:cNvSpPr/>
          <p:nvPr/>
        </p:nvSpPr>
        <p:spPr>
          <a:xfrm>
            <a:off x="9101470" y="2522348"/>
            <a:ext cx="2790401" cy="13822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b="1" dirty="0">
                <a:solidFill>
                  <a:srgbClr val="FFFF00"/>
                </a:solidFill>
              </a:rPr>
              <a:t>Set your API keys as environment variables</a:t>
            </a:r>
            <a:br>
              <a:rPr lang="en-US" dirty="0">
                <a:solidFill>
                  <a:srgbClr val="FFFF00"/>
                </a:solidFill>
              </a:rPr>
            </a:br>
            <a:r>
              <a:rPr lang="en-US" dirty="0">
                <a:solidFill>
                  <a:srgbClr val="FFFF00"/>
                </a:solidFill>
              </a:rPr>
              <a:t>pip install python-</a:t>
            </a:r>
            <a:r>
              <a:rPr lang="en-US" dirty="0" err="1">
                <a:solidFill>
                  <a:srgbClr val="FFFF00"/>
                </a:solidFill>
              </a:rPr>
              <a:t>dotenv</a:t>
            </a:r>
            <a:r>
              <a:rPr lang="en-US" dirty="0">
                <a:solidFill>
                  <a:srgbClr val="FFFF00"/>
                </a:solidFill>
              </a:rPr>
              <a:t>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11E775D-B0DB-798E-C81A-54ABE390D64D}"/>
              </a:ext>
            </a:extLst>
          </p:cNvPr>
          <p:cNvSpPr txBox="1"/>
          <p:nvPr/>
        </p:nvSpPr>
        <p:spPr>
          <a:xfrm>
            <a:off x="9101470" y="4224021"/>
            <a:ext cx="298980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/>
              <a:t>Create .env in the working directory and enter your </a:t>
            </a:r>
            <a:r>
              <a:rPr lang="en-US" sz="1500" dirty="0" err="1"/>
              <a:t>APIkey</a:t>
            </a:r>
            <a:r>
              <a:rPr lang="en-US" sz="1500" dirty="0"/>
              <a:t>, OPENAI_API_KEY: “</a:t>
            </a:r>
            <a:r>
              <a:rPr lang="en-US" sz="1500" dirty="0" err="1"/>
              <a:t>sk</a:t>
            </a:r>
            <a:r>
              <a:rPr lang="en-US" sz="1500" dirty="0"/>
              <a:t>-…”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5CBA6D6-356A-FF63-9020-E106C2FCF877}"/>
              </a:ext>
            </a:extLst>
          </p:cNvPr>
          <p:cNvSpPr/>
          <p:nvPr/>
        </p:nvSpPr>
        <p:spPr>
          <a:xfrm>
            <a:off x="2402958" y="2406186"/>
            <a:ext cx="1762026" cy="13822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00"/>
                </a:solidFill>
              </a:rPr>
              <a:t>Create python virtual environment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00"/>
                </a:solidFill>
              </a:rPr>
              <a:t>(</a:t>
            </a:r>
            <a:r>
              <a:rPr lang="en-US" dirty="0" err="1">
                <a:solidFill>
                  <a:srgbClr val="FFFF00"/>
                </a:solidFill>
              </a:rPr>
              <a:t>venv</a:t>
            </a:r>
            <a:r>
              <a:rPr lang="en-US" dirty="0">
                <a:solidFill>
                  <a:srgbClr val="FFFF00"/>
                </a:solidFill>
              </a:rPr>
              <a:t>)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81B60C57-D257-57A3-EB43-8A82BE9AFE0B}"/>
              </a:ext>
            </a:extLst>
          </p:cNvPr>
          <p:cNvCxnSpPr>
            <a:cxnSpLocks/>
            <a:stCxn id="42" idx="3"/>
          </p:cNvCxnSpPr>
          <p:nvPr/>
        </p:nvCxnSpPr>
        <p:spPr>
          <a:xfrm flipV="1">
            <a:off x="4164984" y="3097302"/>
            <a:ext cx="457200" cy="1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C92B98AC-E755-F0F8-81F0-6EF66DE3172C}"/>
              </a:ext>
            </a:extLst>
          </p:cNvPr>
          <p:cNvSpPr txBox="1"/>
          <p:nvPr/>
        </p:nvSpPr>
        <p:spPr>
          <a:xfrm>
            <a:off x="2105248" y="3854689"/>
            <a:ext cx="2179674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 err="1"/>
              <a:t>py</a:t>
            </a:r>
            <a:r>
              <a:rPr lang="en-US" sz="1500" dirty="0"/>
              <a:t> -m </a:t>
            </a:r>
            <a:r>
              <a:rPr lang="en-US" sz="1500" dirty="0" err="1"/>
              <a:t>venv</a:t>
            </a:r>
            <a:r>
              <a:rPr lang="en-US" sz="1500" dirty="0"/>
              <a:t> .</a:t>
            </a:r>
            <a:r>
              <a:rPr lang="en-US" sz="1500" dirty="0" err="1"/>
              <a:t>venv</a:t>
            </a:r>
            <a:endParaRPr lang="en-US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.</a:t>
            </a:r>
            <a:r>
              <a:rPr lang="en-US" sz="1500" dirty="0" err="1"/>
              <a:t>venv</a:t>
            </a:r>
            <a:r>
              <a:rPr lang="en-US" sz="1500" dirty="0"/>
              <a:t>\Scripts\Activate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951200FC-8658-EF8E-DFF5-7E6A0C9BC61C}"/>
              </a:ext>
            </a:extLst>
          </p:cNvPr>
          <p:cNvSpPr/>
          <p:nvPr/>
        </p:nvSpPr>
        <p:spPr>
          <a:xfrm>
            <a:off x="2083981" y="3862049"/>
            <a:ext cx="2081003" cy="642605"/>
          </a:xfrm>
          <a:prstGeom prst="ellipse">
            <a:avLst/>
          </a:prstGeom>
          <a:solidFill>
            <a:schemeClr val="accent1">
              <a:alpha val="42903"/>
            </a:schemeClr>
          </a:solidFill>
          <a:ln>
            <a:solidFill>
              <a:schemeClr val="accent1">
                <a:shade val="15000"/>
                <a:alpha val="27508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42930C0C-042D-E50D-E20A-10DCC1C601FD}"/>
              </a:ext>
            </a:extLst>
          </p:cNvPr>
          <p:cNvSpPr/>
          <p:nvPr/>
        </p:nvSpPr>
        <p:spPr>
          <a:xfrm>
            <a:off x="9042987" y="4183351"/>
            <a:ext cx="2989807" cy="990802"/>
          </a:xfrm>
          <a:prstGeom prst="ellipse">
            <a:avLst/>
          </a:prstGeom>
          <a:solidFill>
            <a:schemeClr val="accent1">
              <a:alpha val="42903"/>
            </a:schemeClr>
          </a:solidFill>
          <a:ln>
            <a:solidFill>
              <a:schemeClr val="accent1">
                <a:shade val="15000"/>
                <a:alpha val="27508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EF5E29F-ACE3-E798-D779-08483777FD6D}"/>
              </a:ext>
            </a:extLst>
          </p:cNvPr>
          <p:cNvSpPr txBox="1"/>
          <p:nvPr/>
        </p:nvSpPr>
        <p:spPr>
          <a:xfrm>
            <a:off x="3124482" y="6068557"/>
            <a:ext cx="4979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https://python.langchain.com/docs/introduction/</a:t>
            </a:r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0F5D0B0-9446-BF02-C175-BD612C8AA812}"/>
              </a:ext>
            </a:extLst>
          </p:cNvPr>
          <p:cNvSpPr/>
          <p:nvPr/>
        </p:nvSpPr>
        <p:spPr>
          <a:xfrm>
            <a:off x="1187336" y="5642517"/>
            <a:ext cx="6916779" cy="1215483"/>
          </a:xfrm>
          <a:prstGeom prst="rect">
            <a:avLst/>
          </a:prstGeom>
          <a:solidFill>
            <a:schemeClr val="accent6">
              <a:lumMod val="20000"/>
              <a:lumOff val="80000"/>
              <a:alpha val="35095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956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13BCD2-339A-980C-8E86-34864093F9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B74F0-7F11-5732-6513-BCA969098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757" y="-368338"/>
            <a:ext cx="10515600" cy="1325563"/>
          </a:xfrm>
        </p:spPr>
        <p:txBody>
          <a:bodyPr/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altLang="en-US" b="1" dirty="0">
                <a:latin typeface="Inter"/>
              </a:rPr>
              <a:t> Architecture of </a:t>
            </a:r>
            <a:r>
              <a:rPr lang="en-US" altLang="en-US" b="1" dirty="0" err="1">
                <a:latin typeface="Inter"/>
              </a:rPr>
              <a:t>langchain</a:t>
            </a:r>
            <a:endParaRPr lang="en-US" altLang="en-US" b="1" dirty="0">
              <a:latin typeface="Inter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4E120E-92D1-6481-0A8C-521180137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166" y="680224"/>
            <a:ext cx="5982804" cy="5982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514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727962-0986-87FF-5EB7-76EB9AAB81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453" y="393848"/>
            <a:ext cx="9750941" cy="5612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787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4AE1F9-8B56-0A01-083B-AD9D405536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87793-371B-A9FC-ADE4-BD1410DA3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9756" y="-132161"/>
            <a:ext cx="10515600" cy="1325563"/>
          </a:xfrm>
        </p:spPr>
        <p:txBody>
          <a:bodyPr/>
          <a:lstStyle/>
          <a:p>
            <a:r>
              <a:rPr lang="en-US" altLang="en-US" b="1" dirty="0">
                <a:latin typeface="Inter"/>
              </a:rPr>
              <a:t>Agents</a:t>
            </a:r>
            <a:endParaRPr lang="en-US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ADBB7E0-8D2A-1556-7467-DA2DC58C4F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3751" y="895788"/>
            <a:ext cx="11184497" cy="39395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200" b="1" i="0" u="none" strike="noStrike" cap="none" normalizeH="0" baseline="0" dirty="0">
              <a:ln>
                <a:noFill/>
              </a:ln>
              <a:effectLst/>
              <a:latin typeface="Inter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200" b="0" i="0" u="none" strike="noStrike" cap="none" normalizeH="0" baseline="0" dirty="0">
                <a:ln>
                  <a:noFill/>
                </a:ln>
                <a:effectLst/>
                <a:latin typeface="Inter"/>
              </a:rPr>
              <a:t>Agents are dynamic chains that use an LLM to decide which actions to take and in what order. Instead of a fixed sequence of steps, an agent observes its environment, reasons, acts and repeats until it achieves its goal.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effectLst/>
            </a:endParaRPr>
          </a:p>
          <a:p>
            <a:pPr lvl="0"/>
            <a:r>
              <a:rPr lang="en-US" altLang="en-US" sz="2400" dirty="0">
                <a:solidFill>
                  <a:srgbClr val="242424"/>
                </a:solidFill>
                <a:latin typeface="source-serif-pro"/>
              </a:rPr>
              <a:t>For example, an Agent might:</a:t>
            </a:r>
            <a:endParaRPr lang="en-US" altLang="en-US" sz="1100" dirty="0"/>
          </a:p>
          <a:p>
            <a:pPr lvl="0">
              <a:buFontTx/>
              <a:buChar char="•"/>
            </a:pPr>
            <a:r>
              <a:rPr lang="en-US" altLang="en-US" sz="2400" b="1" dirty="0">
                <a:solidFill>
                  <a:srgbClr val="242424"/>
                </a:solidFill>
                <a:latin typeface="source-serif-pro"/>
              </a:rPr>
              <a:t>Call a weather API</a:t>
            </a:r>
            <a:r>
              <a:rPr lang="en-US" altLang="en-US" sz="2400" dirty="0">
                <a:solidFill>
                  <a:srgbClr val="242424"/>
                </a:solidFill>
                <a:latin typeface="source-serif-pro"/>
              </a:rPr>
              <a:t> to fetch the current temperature.</a:t>
            </a:r>
          </a:p>
          <a:p>
            <a:pPr lvl="0">
              <a:buFontTx/>
              <a:buChar char="•"/>
            </a:pPr>
            <a:r>
              <a:rPr lang="en-US" altLang="en-US" sz="2400" b="1" dirty="0">
                <a:solidFill>
                  <a:srgbClr val="242424"/>
                </a:solidFill>
                <a:latin typeface="source-serif-pro"/>
              </a:rPr>
              <a:t>Run a Python script</a:t>
            </a:r>
            <a:r>
              <a:rPr lang="en-US" altLang="en-US" sz="2400" dirty="0">
                <a:solidFill>
                  <a:srgbClr val="242424"/>
                </a:solidFill>
                <a:latin typeface="source-serif-pro"/>
              </a:rPr>
              <a:t> to perform data analysis.</a:t>
            </a:r>
          </a:p>
          <a:p>
            <a:pPr lvl="0">
              <a:buFontTx/>
              <a:buChar char="•"/>
            </a:pPr>
            <a:r>
              <a:rPr lang="en-US" altLang="en-US" sz="2400" b="1" dirty="0">
                <a:solidFill>
                  <a:srgbClr val="242424"/>
                </a:solidFill>
                <a:latin typeface="source-serif-pro"/>
              </a:rPr>
              <a:t>Search a knowledge base</a:t>
            </a:r>
            <a:r>
              <a:rPr lang="en-US" altLang="en-US" sz="2400" dirty="0">
                <a:solidFill>
                  <a:srgbClr val="242424"/>
                </a:solidFill>
                <a:latin typeface="source-serif-pro"/>
              </a:rPr>
              <a:t> to retrieve a specific document.</a:t>
            </a:r>
            <a:endParaRPr lang="en-US" altLang="en-US" sz="1100" dirty="0">
              <a:latin typeface="medium-content-sans-serif-font"/>
            </a:endParaRPr>
          </a:p>
          <a:p>
            <a:pPr lvl="0"/>
            <a:endParaRPr lang="en-US" altLang="en-US" sz="28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2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501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104E4A-48FC-ED33-70B2-C1FDCA1CBB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760D7-1C6D-F1FF-7F3E-8B3397907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547" y="-228237"/>
            <a:ext cx="10515600" cy="1325563"/>
          </a:xfrm>
        </p:spPr>
        <p:txBody>
          <a:bodyPr/>
          <a:lstStyle/>
          <a:p>
            <a:r>
              <a:rPr lang="en-US" altLang="en-US" b="1" dirty="0">
                <a:latin typeface="Inter"/>
              </a:rPr>
              <a:t>How </a:t>
            </a:r>
            <a:r>
              <a:rPr lang="en-US" altLang="en-US" b="1" dirty="0" err="1">
                <a:latin typeface="Inter"/>
              </a:rPr>
              <a:t>Langchain</a:t>
            </a:r>
            <a:r>
              <a:rPr lang="en-US" altLang="en-US" b="1" dirty="0">
                <a:latin typeface="Inter"/>
              </a:rPr>
              <a:t> Agents work</a:t>
            </a:r>
            <a:endParaRPr lang="en-US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4FD8B93-DD14-073C-3017-EDEFA1B215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131" y="2472741"/>
            <a:ext cx="8234280" cy="4076536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C5A86B2-A72A-295A-4F3E-383E5F5E9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983" y="717516"/>
            <a:ext cx="6538587" cy="1775163"/>
          </a:xfrm>
        </p:spPr>
        <p:txBody>
          <a:bodyPr>
            <a:norm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000" dirty="0">
                <a:solidFill>
                  <a:srgbClr val="242424"/>
                </a:solidFill>
                <a:latin typeface="source-serif-pro"/>
              </a:rPr>
              <a:t>Agents typically operate in a loop:</a:t>
            </a:r>
            <a:endParaRPr lang="en-US" altLang="en-US" sz="2000" dirty="0"/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lang="en-US" altLang="en-US" sz="2000" dirty="0">
                <a:solidFill>
                  <a:srgbClr val="242424"/>
                </a:solidFill>
                <a:latin typeface="source-serif-pro"/>
              </a:rPr>
              <a:t>Receive user input.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 startAt="2"/>
            </a:pPr>
            <a:r>
              <a:rPr lang="en-US" altLang="en-US" sz="2000" dirty="0">
                <a:solidFill>
                  <a:srgbClr val="242424"/>
                </a:solidFill>
                <a:latin typeface="source-serif-pro"/>
              </a:rPr>
              <a:t>Decide which tools to use.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 startAt="3"/>
            </a:pPr>
            <a:r>
              <a:rPr lang="en-US" altLang="en-US" sz="2000" dirty="0">
                <a:solidFill>
                  <a:srgbClr val="242424"/>
                </a:solidFill>
                <a:latin typeface="source-serif-pro"/>
              </a:rPr>
              <a:t>Execute the tool and retrieve results.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AutoNum type="arabicPeriod" startAt="4"/>
            </a:pPr>
            <a:r>
              <a:rPr lang="en-US" altLang="en-US" sz="2000" dirty="0">
                <a:solidFill>
                  <a:srgbClr val="242424"/>
                </a:solidFill>
                <a:latin typeface="source-serif-pro"/>
              </a:rPr>
              <a:t>Generate a response based on the output.</a:t>
            </a:r>
            <a:endParaRPr lang="en-US" alt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67621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9D2F8A-3C34-6FF3-0278-F11AE0638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171" y="1482356"/>
            <a:ext cx="10519629" cy="445061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329FFCB-7B43-71E2-60AD-F3EFEEB26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dirty="0">
                <a:latin typeface="Inter"/>
                <a:ea typeface="+mn-ea"/>
                <a:cs typeface="+mn-cs"/>
              </a:rPr>
              <a:t>AI Agents use cases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105FBE-14EE-7830-0137-762F3DD0CF35}"/>
              </a:ext>
            </a:extLst>
          </p:cNvPr>
          <p:cNvSpPr txBox="1"/>
          <p:nvPr/>
        </p:nvSpPr>
        <p:spPr>
          <a:xfrm>
            <a:off x="5276302" y="6151823"/>
            <a:ext cx="5523884" cy="369332"/>
          </a:xfrm>
          <a:prstGeom prst="rect">
            <a:avLst/>
          </a:prstGeom>
          <a:noFill/>
          <a:ln w="22225">
            <a:solidFill>
              <a:schemeClr val="accent1">
                <a:shade val="1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Unlike previous tools, AI agents can reason, act and learn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F0BB51-7948-EF1C-8053-01262C75D294}"/>
              </a:ext>
            </a:extLst>
          </p:cNvPr>
          <p:cNvSpPr txBox="1"/>
          <p:nvPr/>
        </p:nvSpPr>
        <p:spPr>
          <a:xfrm>
            <a:off x="1124392" y="6151823"/>
            <a:ext cx="2862817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IN" dirty="0"/>
              <a:t>Agent = Tools + Memory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501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701818-B4D7-96DA-8DB6-4EA3401F08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4449" y="283739"/>
            <a:ext cx="1193800" cy="736600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983E974-CF8C-C767-AC9D-5B341BA43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5784" y="-10743"/>
            <a:ext cx="10515600" cy="1325563"/>
          </a:xfrm>
        </p:spPr>
        <p:txBody>
          <a:bodyPr/>
          <a:lstStyle/>
          <a:p>
            <a:r>
              <a:rPr lang="en-US" altLang="en-US" b="1" dirty="0" err="1">
                <a:latin typeface="Inter"/>
              </a:rPr>
              <a:t>Langchain</a:t>
            </a:r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64C0D2-604E-553D-3D6C-FE64787E95AD}"/>
              </a:ext>
            </a:extLst>
          </p:cNvPr>
          <p:cNvSpPr txBox="1"/>
          <p:nvPr/>
        </p:nvSpPr>
        <p:spPr>
          <a:xfrm>
            <a:off x="886817" y="1137684"/>
            <a:ext cx="6524607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300" dirty="0"/>
              <a:t>﻿﻿Framework for building LLM Applications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300" dirty="0"/>
              <a:t>﻿﻿Focus on retrieving data and integrating with LLMs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300" dirty="0"/>
              <a:t>Integrations with most Al popular tools</a:t>
            </a:r>
          </a:p>
          <a:p>
            <a:endParaRPr lang="en-US" sz="23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95F33B-0F61-BAD3-9835-959AF070F8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684" y="2879946"/>
            <a:ext cx="1054100" cy="7366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5F423E8-AE47-A881-71A8-224D233B3240}"/>
              </a:ext>
            </a:extLst>
          </p:cNvPr>
          <p:cNvSpPr txBox="1">
            <a:spLocks/>
          </p:cNvSpPr>
          <p:nvPr/>
        </p:nvSpPr>
        <p:spPr>
          <a:xfrm>
            <a:off x="1676400" y="258546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b="1" dirty="0" err="1">
                <a:latin typeface="Inter"/>
              </a:rPr>
              <a:t>LangGraph</a:t>
            </a:r>
            <a:r>
              <a:rPr lang="en-US" altLang="en-US" b="1" dirty="0">
                <a:latin typeface="Inter"/>
              </a:rPr>
              <a:t> by </a:t>
            </a:r>
            <a:r>
              <a:rPr lang="en-US" altLang="en-US" b="1" dirty="0" err="1">
                <a:latin typeface="Inter"/>
              </a:rPr>
              <a:t>Langchain</a:t>
            </a:r>
            <a:endParaRPr 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6CC356-20C7-EDF1-EE78-F344BF97A368}"/>
              </a:ext>
            </a:extLst>
          </p:cNvPr>
          <p:cNvSpPr txBox="1"/>
          <p:nvPr/>
        </p:nvSpPr>
        <p:spPr>
          <a:xfrm>
            <a:off x="968093" y="3794216"/>
            <a:ext cx="747415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100" dirty="0"/>
              <a:t>﻿﻿Build Stateful apps with LLMs and Multi-Agents workflow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100" dirty="0"/>
              <a:t>Cycles and Branching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100" dirty="0"/>
              <a:t>﻿﻿Human-in-the-Loop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100" dirty="0"/>
              <a:t>Persistence</a:t>
            </a:r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5654123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2953</TotalTime>
  <Words>913</Words>
  <Application>Microsoft Macintosh PowerPoint</Application>
  <PresentationFormat>Widescreen</PresentationFormat>
  <Paragraphs>113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Calibri</vt:lpstr>
      <vt:lpstr>Calibri Light</vt:lpstr>
      <vt:lpstr>DM Mono</vt:lpstr>
      <vt:lpstr>InaiMathi</vt:lpstr>
      <vt:lpstr>Inter</vt:lpstr>
      <vt:lpstr>medium-content-sans-serif-font</vt:lpstr>
      <vt:lpstr>source-serif-pro</vt:lpstr>
      <vt:lpstr>Office Theme</vt:lpstr>
      <vt:lpstr>Introduction to LangChain AI Agents for  Building Intelligent AI Applications</vt:lpstr>
      <vt:lpstr>Course Objectives</vt:lpstr>
      <vt:lpstr>Installations and required setup to use langchain</vt:lpstr>
      <vt:lpstr> Architecture of langchain</vt:lpstr>
      <vt:lpstr>PowerPoint Presentation</vt:lpstr>
      <vt:lpstr>Agents</vt:lpstr>
      <vt:lpstr>How Langchain Agents work</vt:lpstr>
      <vt:lpstr>AI Agents use cases</vt:lpstr>
      <vt:lpstr>Langchain</vt:lpstr>
      <vt:lpstr>Architecture User Input → Prompt → Agent → Tool Invocation → API Response → Output Parser → Final Response </vt:lpstr>
      <vt:lpstr>PowerPoint Presentation</vt:lpstr>
      <vt:lpstr>Memory in langchain</vt:lpstr>
      <vt:lpstr>Difference between chain &amp; Agents</vt:lpstr>
      <vt:lpstr>PowerPoint Presentation</vt:lpstr>
      <vt:lpstr>PowerPoint Presentation</vt:lpstr>
      <vt:lpstr>Hands on</vt:lpstr>
      <vt:lpstr>Hands 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Microsoft Office User</dc:creator>
  <cp:lastModifiedBy>Microsoft Office User</cp:lastModifiedBy>
  <cp:revision>253</cp:revision>
  <dcterms:created xsi:type="dcterms:W3CDTF">2025-10-13T04:54:12Z</dcterms:created>
  <dcterms:modified xsi:type="dcterms:W3CDTF">2025-11-06T05:31:54Z</dcterms:modified>
</cp:coreProperties>
</file>

<file path=docProps/thumbnail.jpeg>
</file>